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2" r:id="rId3"/>
    <p:sldId id="273" r:id="rId4"/>
    <p:sldId id="319" r:id="rId5"/>
    <p:sldId id="278" r:id="rId6"/>
    <p:sldId id="275" r:id="rId7"/>
    <p:sldId id="279" r:id="rId8"/>
    <p:sldId id="280" r:id="rId9"/>
    <p:sldId id="281" r:id="rId10"/>
    <p:sldId id="283" r:id="rId11"/>
    <p:sldId id="284" r:id="rId12"/>
    <p:sldId id="285" r:id="rId13"/>
    <p:sldId id="282" r:id="rId14"/>
    <p:sldId id="276" r:id="rId15"/>
    <p:sldId id="286" r:id="rId16"/>
    <p:sldId id="287" r:id="rId17"/>
    <p:sldId id="288" r:id="rId18"/>
    <p:sldId id="289" r:id="rId19"/>
    <p:sldId id="290" r:id="rId20"/>
    <p:sldId id="291" r:id="rId21"/>
    <p:sldId id="306" r:id="rId22"/>
    <p:sldId id="307" r:id="rId23"/>
    <p:sldId id="308" r:id="rId24"/>
    <p:sldId id="309" r:id="rId25"/>
    <p:sldId id="310" r:id="rId26"/>
    <p:sldId id="311" r:id="rId27"/>
    <p:sldId id="324" r:id="rId28"/>
    <p:sldId id="325" r:id="rId29"/>
    <p:sldId id="292" r:id="rId30"/>
    <p:sldId id="294" r:id="rId31"/>
    <p:sldId id="314" r:id="rId32"/>
    <p:sldId id="312" r:id="rId33"/>
    <p:sldId id="298" r:id="rId34"/>
    <p:sldId id="293" r:id="rId35"/>
    <p:sldId id="295" r:id="rId36"/>
    <p:sldId id="296" r:id="rId37"/>
    <p:sldId id="297" r:id="rId38"/>
    <p:sldId id="299" r:id="rId39"/>
    <p:sldId id="300" r:id="rId40"/>
    <p:sldId id="301" r:id="rId41"/>
    <p:sldId id="315" r:id="rId42"/>
    <p:sldId id="316" r:id="rId43"/>
    <p:sldId id="317" r:id="rId44"/>
    <p:sldId id="318" r:id="rId45"/>
    <p:sldId id="327" r:id="rId46"/>
    <p:sldId id="329" r:id="rId47"/>
    <p:sldId id="330" r:id="rId48"/>
    <p:sldId id="332" r:id="rId49"/>
    <p:sldId id="331" r:id="rId50"/>
    <p:sldId id="333" r:id="rId51"/>
    <p:sldId id="334" r:id="rId52"/>
    <p:sldId id="326" r:id="rId53"/>
    <p:sldId id="320" r:id="rId54"/>
    <p:sldId id="335" r:id="rId55"/>
    <p:sldId id="321" r:id="rId56"/>
    <p:sldId id="32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6"/>
    <p:restoredTop sz="93692"/>
  </p:normalViewPr>
  <p:slideViewPr>
    <p:cSldViewPr snapToGrid="0" snapToObjects="1">
      <p:cViewPr varScale="1">
        <p:scale>
          <a:sx n="100" d="100"/>
          <a:sy n="10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7668-EA27-C44A-BE2D-FEF7B3F43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86113-6507-254C-AC63-DEDE16994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F1CCD-C0D9-E341-8C95-B1E8531D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767E-5FF1-DB42-9DB6-32ED58E2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7F9A1-0DCE-4043-AA3A-B6A52858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2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B9E2-56CD-B14B-94CB-73904F51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1E7D2-0F09-1240-86B6-AE236E871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3D240-F31D-D841-B81B-E10BB9FB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D2D69-F1BC-7944-9A15-AD76B7B3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92E0F-3F61-9D47-9012-DF55977F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4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6DA518-4567-4447-A92C-2B931EF13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026A6-0EE1-3146-8F51-EB2C53F5F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3A1BC-8F1A-CC4D-B7E2-088FBA48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B12A0-67B2-7D48-A5DD-75AB060B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FF5AC-50BA-E446-BA59-1E1DFDF4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2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2039-9C19-EF4D-8C0B-BFF8F526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0D08E-55C9-9D4D-8A19-E97221AC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43572-22FC-464A-810A-D30174D9D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969A5-2D1E-1C48-A68E-78E95625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A396E-2AC3-F240-925B-0993183B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0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D43B-5FE2-7C4B-B07B-80D23D59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84DF0-B02F-2843-AA61-1B41116D3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A5BE9-10B8-584D-B8FE-A950BA3C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294B7-5A1B-0540-A2EF-85047D148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0E262-DAEF-3E47-A3D6-5B4294BA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C06A-1368-2F4C-9867-4A3CB355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440EA-DD45-5344-8196-3C64C982A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D0BBF-4AFC-AC40-80B7-FB76C178F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85BB1-446A-1245-A3A1-B24BB99B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3A2E-4E6D-2348-987D-BC29E6222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7F574-D330-4240-BF58-184BE2FB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794-92B2-2941-92ED-4760F0D9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FC5F9-93CF-BB4E-9A52-FCDB3934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2C7E9-E928-7E4D-A04E-72F492D52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EA62D-C2E3-C944-A0A0-8B56951A7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44FC2-05EE-D04D-9346-77A1732C9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56C3A9-FAA2-CA43-A592-3339D3CD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B59E4-4C4B-0B40-B0F0-03229161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45853-0413-2849-A00E-D1F9DEB2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3A4F-4515-474B-85BA-09D5F19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363D5-EE35-BE48-8C0E-49D9F09A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F8E9C-BA58-3F44-8ED9-3260478F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2E7B4-A814-9242-A906-48F02DBA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0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BFC686-1F02-7B4E-A37C-18589DC4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D8CA7-E879-1C4B-8BF9-22A41B21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201D2-0395-784C-B564-FA100399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0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A535-F7CC-6749-A1EB-85FD26F3F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D01F2-6388-2D46-9839-721CA3B7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2934D-4472-F744-8C9A-6BB7EAC36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C8CF7-DC3E-AB46-BCDC-0B8E3670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AC06C-5859-224C-BE8F-0D4296D9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D367C-3D14-7942-A0D4-5969D2E0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79BF-5385-874B-A7F8-27DAB8F6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50D4A-FE66-FA47-9E59-0C7DACAE5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07F38-2E85-C64A-AC09-0E5540A47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C1C03-8A5E-F94D-B60C-EF3CDE68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830A5-5375-A748-A173-BD48EB99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77E83-49E2-D140-A1D8-DD4C9E21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6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C29C4-2898-C142-97B8-B1F43448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27241-1BAD-D346-948F-130F54F8B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0AAF4-03E9-0E40-9FDD-4178164FB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E1C70-82D5-DC4F-8B3A-DAAE1D37064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29282-6DC6-4942-B6B5-1DE141544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2" descr="D:\10Pines SVN\Grafica\marcas\logo10pinesRGB-small.jpg">
            <a:extLst>
              <a:ext uri="{FF2B5EF4-FFF2-40B4-BE49-F238E27FC236}">
                <a16:creationId xmlns:a16="http://schemas.microsoft.com/office/drawing/2014/main" id="{3F27DB29-11E6-7246-8361-4862CC904A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938" y="6176963"/>
            <a:ext cx="171926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27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l Desarrollo de Software como debería Ser"/>
          <p:cNvSpPr txBox="1">
            <a:spLocks noGrp="1"/>
          </p:cNvSpPr>
          <p:nvPr>
            <p:ph type="ctrTitle"/>
          </p:nvPr>
        </p:nvSpPr>
        <p:spPr>
          <a:xfrm>
            <a:off x="2416969" y="1768671"/>
            <a:ext cx="7358063" cy="1704978"/>
          </a:xfrm>
          <a:prstGeom prst="rect">
            <a:avLst/>
          </a:prstGeom>
          <a:ln w="9525">
            <a:round/>
          </a:ln>
        </p:spPr>
        <p:txBody>
          <a:bodyPr>
            <a:normAutofit/>
          </a:bodyPr>
          <a:lstStyle>
            <a:lvl1pPr defTabSz="525779">
              <a:defRPr sz="7200"/>
            </a:lvl1pPr>
          </a:lstStyle>
          <a:p>
            <a:r>
              <a:rPr lang="en-US"/>
              <a:t>Live Typing</a:t>
            </a:r>
            <a:endParaRPr lang="en-US" dirty="0"/>
          </a:p>
        </p:txBody>
      </p:sp>
      <p:sp>
        <p:nvSpPr>
          <p:cNvPr id="120" name="Hernán A. Wilkinson…"/>
          <p:cNvSpPr txBox="1">
            <a:spLocks noGrp="1"/>
          </p:cNvSpPr>
          <p:nvPr>
            <p:ph type="subTitle" sz="quarter" idx="1"/>
          </p:nvPr>
        </p:nvSpPr>
        <p:spPr>
          <a:xfrm>
            <a:off x="2416969" y="4348758"/>
            <a:ext cx="7358063" cy="926980"/>
          </a:xfrm>
          <a:prstGeom prst="rect">
            <a:avLst/>
          </a:prstGeom>
        </p:spPr>
        <p:txBody>
          <a:bodyPr/>
          <a:lstStyle/>
          <a:p>
            <a:r>
              <a:t>Hernán A. Wilkinson</a:t>
            </a:r>
          </a:p>
          <a:p>
            <a:r>
              <a:t>@hernanwilkinson</a:t>
            </a:r>
          </a:p>
        </p:txBody>
      </p:sp>
      <p:grpSp>
        <p:nvGrpSpPr>
          <p:cNvPr id="124" name="Group"/>
          <p:cNvGrpSpPr/>
          <p:nvPr/>
        </p:nvGrpSpPr>
        <p:grpSpPr>
          <a:xfrm>
            <a:off x="3107077" y="5668711"/>
            <a:ext cx="5977846" cy="926980"/>
            <a:chOff x="0" y="0"/>
            <a:chExt cx="8501825" cy="1318370"/>
          </a:xfrm>
        </p:grpSpPr>
        <p:pic>
          <p:nvPicPr>
            <p:cNvPr id="121" name="C:\Documents and Settings\Allen\Escritorio\logo10pinesRGB-header.jpg" descr="C:\Documents and Settings\Allen\Escritorio\logo10pinesRGB-header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629899" cy="1318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Line"/>
            <p:cNvSpPr/>
            <p:nvPr/>
          </p:nvSpPr>
          <p:spPr>
            <a:xfrm flipH="1">
              <a:off x="3852408" y="159293"/>
              <a:ext cx="2097" cy="999783"/>
            </a:xfrm>
            <a:prstGeom prst="line">
              <a:avLst/>
            </a:prstGeom>
            <a:noFill/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32145" tIns="32145" rIns="32145" bIns="32145" numCol="1" anchor="t">
              <a:noAutofit/>
            </a:bodyPr>
            <a:lstStyle/>
            <a:p>
              <a:pPr defTabSz="321457">
                <a:defRPr sz="1800" u="sng">
                  <a:latin typeface="Verdana"/>
                  <a:ea typeface="Verdana"/>
                  <a:cs typeface="Verdana"/>
                  <a:sym typeface="Verdana"/>
                </a:defRPr>
              </a:pPr>
              <a:endParaRPr sz="1266"/>
            </a:p>
          </p:txBody>
        </p:sp>
        <p:sp>
          <p:nvSpPr>
            <p:cNvPr id="123" name="agile software development &amp; services"/>
            <p:cNvSpPr txBox="1"/>
            <p:nvPr/>
          </p:nvSpPr>
          <p:spPr>
            <a:xfrm>
              <a:off x="3946727" y="456922"/>
              <a:ext cx="4555099" cy="405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2146" tIns="32146" rIns="32146" bIns="32146" numCol="1" anchor="t">
              <a:noAutofit/>
            </a:bodyPr>
            <a:lstStyle>
              <a:lvl1pPr algn="l" defTabSz="457200">
                <a:defRPr sz="1400">
                  <a:solidFill>
                    <a:srgbClr val="6D6058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rPr sz="984"/>
                <a:t>agile software development &amp;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08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82E7-D266-FA4D-8821-19C15D72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SimpleMeasure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AAEAD-68CC-0F43-976E-4DE090ADA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0" y="365125"/>
            <a:ext cx="6108700" cy="3314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684614-6D90-D441-A45E-AE84CC50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755900"/>
            <a:ext cx="97663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9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82E7-D266-FA4D-8821-19C15D72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SimpleMeasure</a:t>
            </a:r>
            <a:r>
              <a:rPr lang="en-US" dirty="0"/>
              <a:t> </a:t>
            </a:r>
            <a:r>
              <a:rPr lang="en-US" dirty="0" err="1"/>
              <a:t>instanceVariablesRawTypes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37BDA5-25EC-EF4B-B498-C8EA16B7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5" y="1906550"/>
            <a:ext cx="9715500" cy="203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0AB1C9-8A19-0B4E-8D2B-A0123657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282912"/>
            <a:ext cx="9715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629C-D8A0-7446-9775-75D09355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100" y="365125"/>
            <a:ext cx="31877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E6BAB-5788-BC4A-9883-EE09E575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03" y="365125"/>
            <a:ext cx="6932244" cy="202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83B3C4-433B-464E-9395-965018DEB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53" y="2177275"/>
            <a:ext cx="6898747" cy="193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E6F81A-662C-6D42-80E1-05EDBA38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612" y="3502838"/>
            <a:ext cx="9766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7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 Type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3A7C-F3A1-514D-903B-131697506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11379200" cy="181927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New </a:t>
            </a:r>
            <a:r>
              <a:rPr lang="en-US" dirty="0" err="1"/>
              <a:t>AdditionalMethodState</a:t>
            </a:r>
            <a:r>
              <a:rPr lang="en-US" dirty="0"/>
              <a:t> instance variables: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variablesTypes</a:t>
            </a:r>
            <a:r>
              <a:rPr lang="en-US" dirty="0"/>
              <a:t>: Keeps arguments and temporaries types. Same structure as </a:t>
            </a:r>
            <a:r>
              <a:rPr lang="en-US" dirty="0" err="1"/>
              <a:t>instanceVariablesRawTypes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returnTypes</a:t>
            </a:r>
            <a:r>
              <a:rPr lang="en-US" dirty="0"/>
              <a:t>: Keeps return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F2EF2-665A-F344-ACFC-89287C71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3644900"/>
            <a:ext cx="10675575" cy="19097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F4F73C-7E44-8F45-B55E-5B8926F254DB}"/>
              </a:ext>
            </a:extLst>
          </p:cNvPr>
          <p:cNvSpPr/>
          <p:nvPr/>
        </p:nvSpPr>
        <p:spPr>
          <a:xfrm>
            <a:off x="6819900" y="3879604"/>
            <a:ext cx="4241800" cy="72017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6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F6F71-1595-934E-9275-464CE712E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9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4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 Type Information – VM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AD8A7-A965-7045-8BF3-00C26876D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94" y="1901825"/>
            <a:ext cx="11890211" cy="4575175"/>
          </a:xfrm>
        </p:spPr>
      </p:pic>
    </p:spTree>
    <p:extLst>
      <p:ext uri="{BB962C8B-B14F-4D97-AF65-F5344CB8AC3E}">
        <p14:creationId xmlns:p14="http://schemas.microsoft.com/office/powerpoint/2010/main" val="330593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 Type Information – VM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19E734-40CF-0C4D-A9E3-565CAB656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07" y="1854200"/>
            <a:ext cx="11839786" cy="4584700"/>
          </a:xfrm>
        </p:spPr>
      </p:pic>
    </p:spTree>
    <p:extLst>
      <p:ext uri="{BB962C8B-B14F-4D97-AF65-F5344CB8AC3E}">
        <p14:creationId xmlns:p14="http://schemas.microsoft.com/office/powerpoint/2010/main" val="154412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 Type Information – VM Changes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BD9C01-8243-9447-BC49-20AED2EF8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600" y="1866900"/>
            <a:ext cx="11047116" cy="4058444"/>
          </a:xfrm>
        </p:spPr>
      </p:pic>
    </p:spTree>
    <p:extLst>
      <p:ext uri="{BB962C8B-B14F-4D97-AF65-F5344CB8AC3E}">
        <p14:creationId xmlns:p14="http://schemas.microsoft.com/office/powerpoint/2010/main" val="19316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SimpleMeasure</a:t>
            </a:r>
            <a:r>
              <a:rPr lang="en-US" dirty="0"/>
              <a:t>&gt;&gt;#</a:t>
            </a:r>
            <a:r>
              <a:rPr lang="en-US" dirty="0" err="1"/>
              <a:t>divideSimpleMeasure</a:t>
            </a:r>
            <a:r>
              <a:rPr lang="en-US" dirty="0"/>
              <a:t>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BAFDFD-01C3-E84A-AA3B-17B07FD55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634" y="1406524"/>
            <a:ext cx="10657166" cy="4972685"/>
          </a:xfrm>
        </p:spPr>
      </p:pic>
    </p:spTree>
    <p:extLst>
      <p:ext uri="{BB962C8B-B14F-4D97-AF65-F5344CB8AC3E}">
        <p14:creationId xmlns:p14="http://schemas.microsoft.com/office/powerpoint/2010/main" val="860931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SimpleMeasure</a:t>
            </a:r>
            <a:r>
              <a:rPr lang="en-US" dirty="0"/>
              <a:t>&gt;&gt;#</a:t>
            </a:r>
            <a:r>
              <a:rPr lang="en-US" dirty="0" err="1"/>
              <a:t>divideSimpleMeasure</a:t>
            </a:r>
            <a:r>
              <a:rPr lang="en-US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F921D-2469-B840-BB3D-8E6CEA5F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269471"/>
            <a:ext cx="6578600" cy="386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F54A5-0C90-2746-B97F-EF5B6446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79121"/>
            <a:ext cx="9779000" cy="242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821C4-A3D4-4548-8773-367ECF17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4104217"/>
            <a:ext cx="9753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3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582400" cy="628792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Live Environment</a:t>
            </a:r>
            <a:br>
              <a:rPr lang="en-US" sz="6000" b="1" dirty="0"/>
            </a:br>
            <a:r>
              <a:rPr lang="en-US" sz="6000" b="1" dirty="0"/>
              <a:t>+</a:t>
            </a:r>
            <a:br>
              <a:rPr lang="en-US" sz="6000" b="1" dirty="0"/>
            </a:br>
            <a:r>
              <a:rPr lang="en-US" sz="6000" b="1" dirty="0"/>
              <a:t>Dynamically Typed</a:t>
            </a:r>
            <a:br>
              <a:rPr lang="en-US" sz="6000" b="1" dirty="0"/>
            </a:br>
            <a:br>
              <a:rPr lang="en-US" sz="6000" b="1" dirty="0"/>
            </a:br>
            <a:r>
              <a:rPr lang="en-US" sz="6000" dirty="0"/>
              <a:t>to get </a:t>
            </a:r>
            <a:r>
              <a:rPr lang="en-US" sz="6000" b="1" dirty="0"/>
              <a:t>Live Type Information</a:t>
            </a:r>
            <a:br>
              <a:rPr lang="en-US" sz="6000" b="1" dirty="0"/>
            </a:br>
            <a:r>
              <a:rPr lang="en-US" sz="6000" dirty="0"/>
              <a:t>to</a:t>
            </a:r>
            <a:r>
              <a:rPr lang="en-US" sz="6000" b="1" dirty="0"/>
              <a:t> improve the tools</a:t>
            </a:r>
          </a:p>
        </p:txBody>
      </p:sp>
    </p:spTree>
    <p:extLst>
      <p:ext uri="{BB962C8B-B14F-4D97-AF65-F5344CB8AC3E}">
        <p14:creationId xmlns:p14="http://schemas.microsoft.com/office/powerpoint/2010/main" val="162037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Some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5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InstanceVariablesTypes</a:t>
            </a:r>
            <a:r>
              <a:rPr lang="en-US" dirty="0"/>
              <a:t> </a:t>
            </a:r>
            <a:r>
              <a:rPr lang="en-US" dirty="0" err="1"/>
              <a:t>numberOfTypesForAll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F69E2-1102-E045-85F1-AA084844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86" y="1690688"/>
            <a:ext cx="6083713" cy="49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4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InstanceVariablesTypes</a:t>
            </a:r>
            <a:r>
              <a:rPr lang="en-US" dirty="0"/>
              <a:t> </a:t>
            </a:r>
            <a:r>
              <a:rPr lang="en-US" dirty="0" err="1"/>
              <a:t>numberOfTypesForAll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F69E2-1102-E045-85F1-AA084844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86" y="1690688"/>
            <a:ext cx="6083713" cy="494524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E0CD476-9383-CE4E-85EA-6B22C6DFCF07}"/>
              </a:ext>
            </a:extLst>
          </p:cNvPr>
          <p:cNvSpPr/>
          <p:nvPr/>
        </p:nvSpPr>
        <p:spPr>
          <a:xfrm>
            <a:off x="4305300" y="5537200"/>
            <a:ext cx="1130300" cy="4445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3C203-EA20-A245-B88B-DA111563C83C}"/>
              </a:ext>
            </a:extLst>
          </p:cNvPr>
          <p:cNvSpPr txBox="1"/>
          <p:nvPr/>
        </p:nvSpPr>
        <p:spPr>
          <a:xfrm>
            <a:off x="5534909" y="5436284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940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InstanceVariablesTypes</a:t>
            </a:r>
            <a:r>
              <a:rPr lang="en-US" dirty="0"/>
              <a:t> </a:t>
            </a:r>
            <a:r>
              <a:rPr lang="en-US" dirty="0" err="1"/>
              <a:t>numberOfTypesForAll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F69E2-1102-E045-85F1-AA084844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86" y="1690688"/>
            <a:ext cx="6083713" cy="494524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E0CD476-9383-CE4E-85EA-6B22C6DFCF07}"/>
              </a:ext>
            </a:extLst>
          </p:cNvPr>
          <p:cNvSpPr/>
          <p:nvPr/>
        </p:nvSpPr>
        <p:spPr>
          <a:xfrm>
            <a:off x="4305300" y="5537200"/>
            <a:ext cx="1130300" cy="4445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3C203-EA20-A245-B88B-DA111563C83C}"/>
              </a:ext>
            </a:extLst>
          </p:cNvPr>
          <p:cNvSpPr txBox="1"/>
          <p:nvPr/>
        </p:nvSpPr>
        <p:spPr>
          <a:xfrm>
            <a:off x="5534909" y="5398184"/>
            <a:ext cx="226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superclass!</a:t>
            </a:r>
          </a:p>
        </p:txBody>
      </p:sp>
    </p:spTree>
    <p:extLst>
      <p:ext uri="{BB962C8B-B14F-4D97-AF65-F5344CB8AC3E}">
        <p14:creationId xmlns:p14="http://schemas.microsoft.com/office/powerpoint/2010/main" val="1983254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InstanceVariablesTypes</a:t>
            </a:r>
            <a:r>
              <a:rPr lang="en-US" dirty="0"/>
              <a:t> </a:t>
            </a:r>
            <a:r>
              <a:rPr lang="en-US" dirty="0" err="1"/>
              <a:t>numberOfTypesForAll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02E7D-B600-EE40-ABB0-AA21693F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525588"/>
            <a:ext cx="119634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89CC8-689C-E14C-82BE-D6714B2A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776" y="2693988"/>
            <a:ext cx="4914447" cy="39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59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365125"/>
            <a:ext cx="11682248" cy="1325563"/>
          </a:xfrm>
        </p:spPr>
        <p:txBody>
          <a:bodyPr anchor="ctr"/>
          <a:lstStyle/>
          <a:p>
            <a:pPr algn="ctr"/>
            <a:r>
              <a:rPr lang="en-US" dirty="0" err="1"/>
              <a:t>InstanceVariablesTypes</a:t>
            </a:r>
            <a:r>
              <a:rPr lang="en-US" dirty="0"/>
              <a:t> </a:t>
            </a:r>
            <a:r>
              <a:rPr lang="en-US" dirty="0" err="1"/>
              <a:t>allMegamorphicVariables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8A5CA-0713-7E47-A8F2-FA23F5CE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555750"/>
            <a:ext cx="98044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0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365125"/>
            <a:ext cx="11682248" cy="1325563"/>
          </a:xfrm>
        </p:spPr>
        <p:txBody>
          <a:bodyPr anchor="ctr"/>
          <a:lstStyle/>
          <a:p>
            <a:pPr algn="ctr"/>
            <a:r>
              <a:rPr lang="en-US" dirty="0" err="1"/>
              <a:t>MethodVariablesTypes</a:t>
            </a:r>
            <a:r>
              <a:rPr lang="en-US" dirty="0"/>
              <a:t> </a:t>
            </a:r>
            <a:r>
              <a:rPr lang="en-US" dirty="0" err="1"/>
              <a:t>numberOfTypesForAll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18093-91B2-FF4C-BC6B-DF808481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562100"/>
            <a:ext cx="628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4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Performance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573A08B-7609-4C44-863E-2C1763C7D6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754255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5861379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116024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526160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80251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Typed 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Stack 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85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Aconcagua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092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Chalten</a:t>
                      </a:r>
                      <a:r>
                        <a:rPr lang="en-US" dirty="0"/>
                        <a:t>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2204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Refactoring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56382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39650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1.42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5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TicTacToe</a:t>
                      </a:r>
                      <a:r>
                        <a:rPr lang="en-US" dirty="0"/>
                        <a:t>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1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Some Kernel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151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1.45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86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1.41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36388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937A088D-0C16-8E4D-8773-7645AFE80221}"/>
              </a:ext>
            </a:extLst>
          </p:cNvPr>
          <p:cNvSpPr txBox="1">
            <a:spLocks/>
          </p:cNvSpPr>
          <p:nvPr/>
        </p:nvSpPr>
        <p:spPr>
          <a:xfrm>
            <a:off x="838200" y="4772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important thing is that you do not notice it when you are programming</a:t>
            </a:r>
          </a:p>
        </p:txBody>
      </p:sp>
    </p:spTree>
    <p:extLst>
      <p:ext uri="{BB962C8B-B14F-4D97-AF65-F5344CB8AC3E}">
        <p14:creationId xmlns:p14="http://schemas.microsoft.com/office/powerpoint/2010/main" val="2071288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Memory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573A08B-7609-4C44-863E-2C1763C7D6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509502"/>
              </p:ext>
            </p:extLst>
          </p:nvPr>
        </p:nvGraphicFramePr>
        <p:xfrm>
          <a:off x="2152650" y="2701925"/>
          <a:ext cx="788670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3116024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526160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80251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Typed Image -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Common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85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1.47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092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2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7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8792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How does it work:</a:t>
            </a:r>
            <a:br>
              <a:rPr lang="en-US" sz="6000" dirty="0"/>
            </a:br>
            <a:br>
              <a:rPr lang="en-US" sz="6000" dirty="0"/>
            </a:br>
            <a:r>
              <a:rPr lang="en-US" sz="4800" b="1" dirty="0"/>
              <a:t>Changes in the VM to store type info</a:t>
            </a:r>
            <a:br>
              <a:rPr lang="en-US" sz="4800" b="1" dirty="0"/>
            </a:br>
            <a:r>
              <a:rPr lang="en-US" sz="4800" b="1" dirty="0"/>
              <a:t>Changes in core classes to keep that info</a:t>
            </a:r>
            <a:br>
              <a:rPr lang="en-US" sz="4800" b="1" dirty="0"/>
            </a:br>
            <a:r>
              <a:rPr lang="en-US" sz="4800" b="1" dirty="0"/>
              <a:t>Tools to use that info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1943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 Autocomplete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97A13-69BB-5646-B649-B7CBE69A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285548"/>
            <a:ext cx="6438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5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 Autocomplete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AEF19-EDD0-024D-A25C-03A8D566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120" y="1368154"/>
            <a:ext cx="6411760" cy="44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00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20D93-B768-FE42-82F6-DB6C3437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357"/>
            <a:ext cx="12192000" cy="585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7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E60F0-8AB4-6748-9860-EBB60124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96" y="735552"/>
            <a:ext cx="9840007" cy="61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F2B88-CBA2-584A-8BCD-7671B0F7E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785246"/>
            <a:ext cx="9258300" cy="58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2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5BF78-2063-E249-BA9C-45D9F10F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602"/>
            <a:ext cx="8039444" cy="4861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BC7B8-D5D3-B446-BE9B-D029C06E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99" y="2336800"/>
            <a:ext cx="646190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21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30F73-006C-7C4E-B629-196C8C71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906"/>
            <a:ext cx="7581900" cy="5094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8E534B-899F-B041-8194-F7C4ECE3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2443390"/>
            <a:ext cx="8458200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01134-B910-2C4F-A5EA-E726C33AD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9700"/>
            <a:ext cx="6756400" cy="212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AD001-CF24-094A-BC0F-90628F82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300" y="3879812"/>
            <a:ext cx="7785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54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Senders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83833-08D8-BE45-B985-03014F020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73499"/>
            <a:ext cx="9565358" cy="4166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561B5-454B-0B41-8390-363659E7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50" y="3712350"/>
            <a:ext cx="5854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Senders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1E66B-E471-DA48-A71F-78EDFD49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797"/>
            <a:ext cx="10172700" cy="4364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E5028-9E6B-3344-A1C0-C0749FE6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00" y="4197838"/>
            <a:ext cx="82804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0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Changes in the VM</a:t>
            </a:r>
            <a:endParaRPr lang="en-US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67A78-737E-4243-8AD9-117B74854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Every time an object is assigned to a variable, the VM stores the class of that object in an array of types for that variable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time a method gets activated, it does the same as in 1) but with arguments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a method returns, it stores the return type as in 1)</a:t>
            </a:r>
          </a:p>
        </p:txBody>
      </p:sp>
    </p:spTree>
    <p:extLst>
      <p:ext uri="{BB962C8B-B14F-4D97-AF65-F5344CB8AC3E}">
        <p14:creationId xmlns:p14="http://schemas.microsoft.com/office/powerpoint/2010/main" val="1080180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Senders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2E8B9-15F4-4344-9E50-051CA86A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106488"/>
            <a:ext cx="6845300" cy="207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E0F73-70FE-8747-AE81-B0790E71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3176588"/>
            <a:ext cx="8280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66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Implementors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16BEA-DE3B-0148-A9B8-AF59953B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37" y="3198652"/>
            <a:ext cx="7440673" cy="222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C7AE8-ACAB-B549-9652-B04D736D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37" y="1500355"/>
            <a:ext cx="7455703" cy="14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8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Implementors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FA7EA-629E-F548-802B-F37C6F4F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16" y="2914650"/>
            <a:ext cx="7562184" cy="215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3E1C8-BAE2-E444-A8A8-E4986B5C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66" y="1144588"/>
            <a:ext cx="7963572" cy="11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52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Rename Selector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F94A8-2011-FE42-83AD-74401C60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6173304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9970FB-268C-1B43-ADCE-2F7A36254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079" y="4265612"/>
            <a:ext cx="4616450" cy="1314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856EC-D576-6743-9799-64CF27251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04" y="736600"/>
            <a:ext cx="6914921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67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with other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4"/>
            <a:ext cx="10515600" cy="503237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PIC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PIC does not provide return type info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PIC’s are not in all message sends and they can disappear on VM demand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PIC’s are cheaper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Type Inference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Does not cover all cases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Slow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Annotated Types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programmer has to explicitly do it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programmer has to explicitly maintain it, and we know what happens with documentation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It is very difficult to annotate all Smalltalk and why should we do it if Smalltalk can do it for us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088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conclusions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1219B-68B2-8B49-AFC3-B669E69BF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97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54138"/>
            <a:ext cx="10515600" cy="36417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It is a very simple technique that can put Smalltalk </a:t>
            </a:r>
            <a:r>
              <a:rPr lang="en-US" b="1" dirty="0"/>
              <a:t>one step ahead </a:t>
            </a:r>
            <a:r>
              <a:rPr lang="en-US" dirty="0"/>
              <a:t>of any other dynamically typed language like </a:t>
            </a:r>
            <a:r>
              <a:rPr lang="en-US" b="1" dirty="0"/>
              <a:t>Python, Ruby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56344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2184400"/>
            <a:ext cx="10515600" cy="19224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It is not a killer app but a killer feature!</a:t>
            </a:r>
          </a:p>
        </p:txBody>
      </p:sp>
    </p:spTree>
    <p:extLst>
      <p:ext uri="{BB962C8B-B14F-4D97-AF65-F5344CB8AC3E}">
        <p14:creationId xmlns:p14="http://schemas.microsoft.com/office/powerpoint/2010/main" val="990866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0" y="1752600"/>
            <a:ext cx="10515600" cy="3632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We should not be afraid of this “typing technique”. It is not to stop us from doing something (like in Java, C</a:t>
            </a:r>
            <a:r>
              <a:rPr lang="en-US"/>
              <a:t>#, etc.), </a:t>
            </a:r>
            <a:r>
              <a:rPr lang="en-US" dirty="0"/>
              <a:t>it is to give us more info an help us</a:t>
            </a:r>
          </a:p>
        </p:txBody>
      </p:sp>
    </p:spTree>
    <p:extLst>
      <p:ext uri="{BB962C8B-B14F-4D97-AF65-F5344CB8AC3E}">
        <p14:creationId xmlns:p14="http://schemas.microsoft.com/office/powerpoint/2010/main" val="346779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2184400"/>
            <a:ext cx="10515600" cy="19224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Feeling: When you start using it, you don’t want to loose it</a:t>
            </a:r>
          </a:p>
        </p:txBody>
      </p:sp>
    </p:spTree>
    <p:extLst>
      <p:ext uri="{BB962C8B-B14F-4D97-AF65-F5344CB8AC3E}">
        <p14:creationId xmlns:p14="http://schemas.microsoft.com/office/powerpoint/2010/main" val="21511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Instance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08588-72E1-8948-A34F-1B526907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666577"/>
            <a:ext cx="9220668" cy="2155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F6527-E8EA-594E-8D66-4BF13172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561032"/>
            <a:ext cx="11244791" cy="16901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4C6D78-5B93-DE48-9757-2B41DEE05FB3}"/>
              </a:ext>
            </a:extLst>
          </p:cNvPr>
          <p:cNvSpPr/>
          <p:nvPr/>
        </p:nvSpPr>
        <p:spPr>
          <a:xfrm>
            <a:off x="7696200" y="1728788"/>
            <a:ext cx="3898900" cy="72017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30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2019300"/>
            <a:ext cx="10515600" cy="24304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Type info could be use in production with a no typed VM</a:t>
            </a:r>
            <a:br>
              <a:rPr lang="en-US" dirty="0"/>
            </a:br>
            <a:r>
              <a:rPr lang="en-US" dirty="0"/>
              <a:t>(not </a:t>
            </a:r>
            <a:r>
              <a:rPr lang="en-US" dirty="0" err="1"/>
              <a:t>avised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13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2374900"/>
            <a:ext cx="10515600" cy="12620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188748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 the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Store type info for blocks variables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Store type info for temporaries referenced from blocks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Store type info on primitives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Support for Parameterized typed is needed for collections, association, etc. (Collection&lt;T&gt;, Association&lt;K,V&gt;, etc.)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Implement this on the Cog VM (Currently it is implemented on the Stack VM)</a:t>
            </a:r>
          </a:p>
        </p:txBody>
      </p:sp>
    </p:spTree>
    <p:extLst>
      <p:ext uri="{BB962C8B-B14F-4D97-AF65-F5344CB8AC3E}">
        <p14:creationId xmlns:p14="http://schemas.microsoft.com/office/powerpoint/2010/main" val="3404415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825625"/>
            <a:ext cx="112141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When changing a class, type info is lost and raw types no initialized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When changing a method, same thing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Support for Parameterized types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When debugging type info is not stored (the VM does not run the code)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What happens if a type of object is not assigned anymore to a variable?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 lot to refine and work in the tools</a:t>
            </a:r>
          </a:p>
        </p:txBody>
      </p:sp>
    </p:spTree>
    <p:extLst>
      <p:ext uri="{BB962C8B-B14F-4D97-AF65-F5344CB8AC3E}">
        <p14:creationId xmlns:p14="http://schemas.microsoft.com/office/powerpoint/2010/main" val="2048127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Crazy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587501"/>
            <a:ext cx="11214100" cy="3695699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Can we optimize the method lookup with this info?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Could the compiler generate an explicit call (special bytecode) instead of a method lookup for some cases?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Could the compiler generate the PIC’s instead of the VM?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Could the compiler generate VTBL? (not like it, but we should do some research on that)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 technique to see for uncovered methods?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 dynamically type checker!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And much more!!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0B9DC7-E01F-554B-8C29-F86B51B984D6}"/>
              </a:ext>
            </a:extLst>
          </p:cNvPr>
          <p:cNvSpPr txBox="1">
            <a:spLocks/>
          </p:cNvSpPr>
          <p:nvPr/>
        </p:nvSpPr>
        <p:spPr>
          <a:xfrm>
            <a:off x="431800" y="5181600"/>
            <a:ext cx="11303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People interested on writing a thesis let me know!</a:t>
            </a:r>
          </a:p>
        </p:txBody>
      </p:sp>
    </p:spTree>
    <p:extLst>
      <p:ext uri="{BB962C8B-B14F-4D97-AF65-F5344CB8AC3E}">
        <p14:creationId xmlns:p14="http://schemas.microsoft.com/office/powerpoint/2010/main" val="1294809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Look for time to invest on it! (Funding!!)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Finish the work in </a:t>
            </a:r>
            <a:r>
              <a:rPr lang="en-US" dirty="0" err="1"/>
              <a:t>Cuis</a:t>
            </a:r>
            <a:r>
              <a:rPr lang="en-US" dirty="0"/>
              <a:t>, use it, see implications,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Port it to other </a:t>
            </a:r>
            <a:r>
              <a:rPr lang="en-US" dirty="0" err="1"/>
              <a:t>Smalltalks</a:t>
            </a:r>
            <a:r>
              <a:rPr lang="en-US" dirty="0"/>
              <a:t> (</a:t>
            </a:r>
            <a:r>
              <a:rPr lang="en-US" dirty="0" err="1"/>
              <a:t>Pharo</a:t>
            </a:r>
            <a:r>
              <a:rPr lang="en-US" dirty="0"/>
              <a:t> first)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27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1219B-68B2-8B49-AFC3-B669E69BF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7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E04EF-EEF3-CB44-B082-F03CDB738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1" r="17853"/>
          <a:stretch/>
        </p:blipFill>
        <p:spPr>
          <a:xfrm rot="5400000">
            <a:off x="2666063" y="-2667263"/>
            <a:ext cx="6858675" cy="12193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869C817-0EF8-E846-82AB-1026287B6FB8}"/>
              </a:ext>
            </a:extLst>
          </p:cNvPr>
          <p:cNvSpPr txBox="1">
            <a:spLocks/>
          </p:cNvSpPr>
          <p:nvPr/>
        </p:nvSpPr>
        <p:spPr>
          <a:xfrm>
            <a:off x="-1200" y="1"/>
            <a:ext cx="12193200" cy="14223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Instance variables</a:t>
            </a:r>
          </a:p>
          <a:p>
            <a:pPr algn="ctr"/>
            <a:r>
              <a:rPr lang="en-US" dirty="0"/>
              <a:t> </a:t>
            </a:r>
            <a:r>
              <a:rPr lang="en-US" sz="3600" dirty="0"/>
              <a:t>New inst. </a:t>
            </a:r>
            <a:r>
              <a:rPr lang="en-US" sz="3600" dirty="0" err="1"/>
              <a:t>var</a:t>
            </a:r>
            <a:r>
              <a:rPr lang="en-US" sz="3600" dirty="0"/>
              <a:t> in </a:t>
            </a:r>
            <a:r>
              <a:rPr lang="en-US" sz="3600" dirty="0" err="1"/>
              <a:t>ClassDescription</a:t>
            </a:r>
            <a:r>
              <a:rPr lang="en-US" sz="3600" dirty="0"/>
              <a:t>: </a:t>
            </a:r>
            <a:r>
              <a:rPr lang="en-US" sz="3600" dirty="0" err="1"/>
              <a:t>instanceVariablesRawTypes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88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Instance variables – VM Change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76E7AA-D556-9A4F-BC96-C4EF644DE6C9}"/>
              </a:ext>
            </a:extLst>
          </p:cNvPr>
          <p:cNvSpPr txBox="1">
            <a:spLocks/>
          </p:cNvSpPr>
          <p:nvPr/>
        </p:nvSpPr>
        <p:spPr>
          <a:xfrm>
            <a:off x="304800" y="1724025"/>
            <a:ext cx="11379200" cy="98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/>
              <a:t>Every time a </a:t>
            </a:r>
            <a:r>
              <a:rPr lang="en-US" dirty="0" err="1"/>
              <a:t>newObject</a:t>
            </a:r>
            <a:r>
              <a:rPr lang="en-US" dirty="0"/>
              <a:t> is assigned to a variable, the VM stores ”</a:t>
            </a:r>
            <a:r>
              <a:rPr lang="en-US" dirty="0" err="1"/>
              <a:t>newObject</a:t>
            </a:r>
            <a:r>
              <a:rPr lang="en-US" dirty="0"/>
              <a:t> class” into “</a:t>
            </a:r>
            <a:r>
              <a:rPr lang="en-US" dirty="0" err="1"/>
              <a:t>instanceVariablesRawTypes</a:t>
            </a:r>
            <a:r>
              <a:rPr lang="en-US" dirty="0"/>
              <a:t> at: (self </a:t>
            </a:r>
            <a:r>
              <a:rPr lang="en-US" dirty="0" err="1"/>
              <a:t>indexOf</a:t>
            </a:r>
            <a:r>
              <a:rPr lang="en-US" dirty="0"/>
              <a:t>: variable)”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72DB4-3AC6-E047-9188-0DBABA90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" y="2738437"/>
            <a:ext cx="11602634" cy="3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42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Instance variables – VM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CCAB7-A1AE-6D4C-BB10-886A6A87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1" y="1525058"/>
            <a:ext cx="11313669" cy="488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5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Instance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3A7C-F3A1-514D-903B-131697506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11379200" cy="467677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err="1"/>
              <a:t>instanceVariablesRawTypes</a:t>
            </a:r>
            <a:r>
              <a:rPr lang="en-US" dirty="0"/>
              <a:t> can be nil.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It means we don’t want to store types for that class instance variables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instanceVariablesRawTypes</a:t>
            </a:r>
            <a:r>
              <a:rPr lang="en-US" dirty="0"/>
              <a:t> at: </a:t>
            </a:r>
            <a:r>
              <a:rPr lang="en-US" dirty="0" err="1"/>
              <a:t>instVarIndex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Can be an empty array if we don’t want to store types for that instance variable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It can have different sizes per instance variable to adjust memory consumption and speed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30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5504</TotalTime>
  <Words>835</Words>
  <Application>Microsoft Macintosh PowerPoint</Application>
  <PresentationFormat>Widescreen</PresentationFormat>
  <Paragraphs>138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Century Gothic</vt:lpstr>
      <vt:lpstr>Verdana</vt:lpstr>
      <vt:lpstr>Wingdings</vt:lpstr>
      <vt:lpstr>Office Theme</vt:lpstr>
      <vt:lpstr>Live Typing</vt:lpstr>
      <vt:lpstr>Live Environment + Dynamically Typed  to get Live Type Information to improve the tools</vt:lpstr>
      <vt:lpstr>How does it work:  Changes in the VM to store type info Changes in core classes to keep that info Tools to use that info</vt:lpstr>
      <vt:lpstr>Changes in the VM</vt:lpstr>
      <vt:lpstr>Instance variables</vt:lpstr>
      <vt:lpstr>PowerPoint Presentation</vt:lpstr>
      <vt:lpstr>Instance variables – VM Change</vt:lpstr>
      <vt:lpstr>Instance variables – VM Change</vt:lpstr>
      <vt:lpstr>Instance variables</vt:lpstr>
      <vt:lpstr>SimpleMeasure</vt:lpstr>
      <vt:lpstr>SimpleMeasure instanceVariablesRawTypes</vt:lpstr>
      <vt:lpstr>Schedule</vt:lpstr>
      <vt:lpstr>Method Type Information</vt:lpstr>
      <vt:lpstr>PowerPoint Presentation</vt:lpstr>
      <vt:lpstr>Method Type Information – VM Changes</vt:lpstr>
      <vt:lpstr>Method Type Information – VM Changes</vt:lpstr>
      <vt:lpstr>Method Type Information – VM Changes</vt:lpstr>
      <vt:lpstr>SimpleMeasure&gt;&gt;#divideSimpleMeasure:</vt:lpstr>
      <vt:lpstr>SimpleMeasure&gt;&gt;#divideSimpleMeasure:</vt:lpstr>
      <vt:lpstr>Some statistics</vt:lpstr>
      <vt:lpstr>InstanceVariablesTypes numberOfTypesForAll</vt:lpstr>
      <vt:lpstr>InstanceVariablesTypes numberOfTypesForAll</vt:lpstr>
      <vt:lpstr>InstanceVariablesTypes numberOfTypesForAll</vt:lpstr>
      <vt:lpstr>InstanceVariablesTypes numberOfTypesForAll</vt:lpstr>
      <vt:lpstr>InstanceVariablesTypes allMegamorphicVariables</vt:lpstr>
      <vt:lpstr>MethodVariablesTypes numberOfTypesForAll.</vt:lpstr>
      <vt:lpstr>Performance</vt:lpstr>
      <vt:lpstr>Memory</vt:lpstr>
      <vt:lpstr>Tools</vt:lpstr>
      <vt:lpstr>Browser Autocomplete</vt:lpstr>
      <vt:lpstr>Browser Autocomplete</vt:lpstr>
      <vt:lpstr>Browser: Show Types Source</vt:lpstr>
      <vt:lpstr>Browser: Show Types Source</vt:lpstr>
      <vt:lpstr>Browser: Show Types Source</vt:lpstr>
      <vt:lpstr>Browser: Show Types Source</vt:lpstr>
      <vt:lpstr>Browser: Show Types Source</vt:lpstr>
      <vt:lpstr>Browser: Show Types Source</vt:lpstr>
      <vt:lpstr>Typed Senders</vt:lpstr>
      <vt:lpstr>Typed Senders</vt:lpstr>
      <vt:lpstr>Typed Senders</vt:lpstr>
      <vt:lpstr>Typed Implementors</vt:lpstr>
      <vt:lpstr>Typed Implementors</vt:lpstr>
      <vt:lpstr>Typed Rename Selector</vt:lpstr>
      <vt:lpstr>Comparison with other techniques</vt:lpstr>
      <vt:lpstr>Some conclusions </vt:lpstr>
      <vt:lpstr>It is a very simple technique that can put Smalltalk one step ahead of any other dynamically typed language like Python, Ruby, etc.</vt:lpstr>
      <vt:lpstr>It is not a killer app but a killer feature!</vt:lpstr>
      <vt:lpstr>We should not be afraid of this “typing technique”. It is not to stop us from doing something (like in Java, C#, etc.), it is to give us more info an help us</vt:lpstr>
      <vt:lpstr>Feeling: When you start using it, you don’t want to loose it</vt:lpstr>
      <vt:lpstr>Type info could be use in production with a no typed VM (not avised)</vt:lpstr>
      <vt:lpstr>Future Work</vt:lpstr>
      <vt:lpstr>On the VM</vt:lpstr>
      <vt:lpstr>On the Image</vt:lpstr>
      <vt:lpstr>Crazy ideas</vt:lpstr>
      <vt:lpstr>Next steps</vt:lpstr>
      <vt:lpstr>Thanks!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Type Information</dc:title>
  <dc:creator>David Kotlirevsky</dc:creator>
  <cp:lastModifiedBy>David Kotlirevsky</cp:lastModifiedBy>
  <cp:revision>43</cp:revision>
  <dcterms:created xsi:type="dcterms:W3CDTF">2018-10-28T21:44:43Z</dcterms:created>
  <dcterms:modified xsi:type="dcterms:W3CDTF">2019-01-10T16:12:41Z</dcterms:modified>
</cp:coreProperties>
</file>